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6" r:id="rId3"/>
    <p:sldId id="388" r:id="rId4"/>
    <p:sldId id="428" r:id="rId5"/>
    <p:sldId id="389" r:id="rId6"/>
    <p:sldId id="415" r:id="rId7"/>
    <p:sldId id="390" r:id="rId8"/>
    <p:sldId id="392" r:id="rId9"/>
    <p:sldId id="416" r:id="rId10"/>
    <p:sldId id="417" r:id="rId11"/>
    <p:sldId id="419" r:id="rId12"/>
    <p:sldId id="418" r:id="rId13"/>
    <p:sldId id="420" r:id="rId14"/>
    <p:sldId id="421" r:id="rId15"/>
    <p:sldId id="373" r:id="rId16"/>
    <p:sldId id="34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5" autoAdjust="0"/>
  </p:normalViewPr>
  <p:slideViewPr>
    <p:cSldViewPr>
      <p:cViewPr>
        <p:scale>
          <a:sx n="66" d="100"/>
          <a:sy n="66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unes.ufes.br/downloads/2/riedsonb-Apostila%20-%20Cuminato.pdf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09/01/2014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3933056"/>
            <a:ext cx="8496944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Aula 20 – Interpolação – Parte 2</a:t>
            </a:r>
          </a:p>
          <a:p>
            <a:r>
              <a:rPr lang="pt-BR" sz="3200" b="1" dirty="0" smtClean="0"/>
              <a:t>Diferenças e Polinômio Interpolador de Newton</a:t>
            </a:r>
            <a:endParaRPr lang="pt-BR" sz="32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Polinômio Interpolador de 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pt-BR" dirty="0" smtClean="0"/>
              <a:t>Dado o tabelamento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Definimos o Polinômio Interpolador de Newton por: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33" y="2492896"/>
            <a:ext cx="5819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38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2" y="1628800"/>
            <a:ext cx="8458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3" y="4365104"/>
            <a:ext cx="8658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15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98" y="2996952"/>
            <a:ext cx="7210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18993"/>
            <a:ext cx="8058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Kiusalaas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Python. 2ª edição. 2010.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Cuminato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José Alberto. Apostila USP. </a:t>
            </a:r>
            <a:r>
              <a:rPr lang="pt-BR" dirty="0">
                <a:hlinkClick r:id="rId2"/>
              </a:rPr>
              <a:t>http://www.ceunes.ufes.br/downloads/2/riedsonb-Apostila%20-%20Cuminato.pdf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na última aula?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Conceito de Interpolação</a:t>
            </a:r>
          </a:p>
          <a:p>
            <a:r>
              <a:rPr lang="pt-BR" dirty="0" smtClean="0"/>
              <a:t>Diferenças</a:t>
            </a:r>
            <a:r>
              <a:rPr lang="pt-BR" baseline="0" dirty="0" smtClean="0"/>
              <a:t> entre Interpolação e Ajustamento</a:t>
            </a:r>
          </a:p>
          <a:p>
            <a:r>
              <a:rPr lang="pt-BR" baseline="0" dirty="0" smtClean="0"/>
              <a:t>Como encontrar o polinômio</a:t>
            </a:r>
            <a:r>
              <a:rPr lang="pt-BR" dirty="0" smtClean="0"/>
              <a:t> interpolador através da resolução de um sistema de equações.</a:t>
            </a:r>
            <a:endParaRPr lang="pt-BR" baseline="0" dirty="0" smtClean="0"/>
          </a:p>
          <a:p>
            <a:r>
              <a:rPr lang="pt-BR" baseline="0" dirty="0" smtClean="0"/>
              <a:t>Polinômio Interpolador de </a:t>
            </a:r>
            <a:r>
              <a:rPr lang="pt-BR" baseline="0" dirty="0" err="1" smtClean="0"/>
              <a:t>Lagrange</a:t>
            </a:r>
            <a:endParaRPr lang="pt-B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28" y="4237115"/>
            <a:ext cx="4143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16" y="5046740"/>
            <a:ext cx="3487581" cy="10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Incoveniente</a:t>
            </a:r>
            <a:r>
              <a:rPr lang="pt-BR" dirty="0" smtClean="0"/>
              <a:t> de </a:t>
            </a:r>
            <a:r>
              <a:rPr lang="pt-BR" dirty="0" err="1" smtClean="0"/>
              <a:t>Lagrange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desejarmos </a:t>
            </a:r>
            <a:r>
              <a:rPr lang="pt-BR" dirty="0"/>
              <a:t>passar </a:t>
            </a:r>
            <a:r>
              <a:rPr lang="pt-BR" dirty="0" smtClean="0"/>
              <a:t>de um polin</a:t>
            </a:r>
            <a:r>
              <a:rPr lang="pt-BR" dirty="0"/>
              <a:t>ô</a:t>
            </a:r>
            <a:r>
              <a:rPr lang="pt-BR" dirty="0" smtClean="0"/>
              <a:t>mio </a:t>
            </a:r>
            <a:r>
              <a:rPr lang="pt-BR" dirty="0"/>
              <a:t>de grau p (</a:t>
            </a:r>
            <a:r>
              <a:rPr lang="pt-BR" dirty="0" smtClean="0"/>
              <a:t>construído </a:t>
            </a:r>
            <a:r>
              <a:rPr lang="pt-BR" dirty="0"/>
              <a:t>sobre p + 1 pontos) para um </a:t>
            </a:r>
            <a:r>
              <a:rPr lang="pt-BR" dirty="0" smtClean="0"/>
              <a:t>polin</a:t>
            </a:r>
            <a:r>
              <a:rPr lang="pt-BR" dirty="0"/>
              <a:t>ô</a:t>
            </a:r>
            <a:r>
              <a:rPr lang="pt-BR" dirty="0" smtClean="0"/>
              <a:t>mio </a:t>
            </a:r>
            <a:r>
              <a:rPr lang="pt-BR" dirty="0"/>
              <a:t>de grau p + 1 (</a:t>
            </a:r>
            <a:r>
              <a:rPr lang="pt-BR" dirty="0" smtClean="0"/>
              <a:t>construído</a:t>
            </a:r>
            <a:r>
              <a:rPr lang="pt-BR" dirty="0"/>
              <a:t> </a:t>
            </a:r>
            <a:r>
              <a:rPr lang="pt-BR" dirty="0" smtClean="0"/>
              <a:t>sobre </a:t>
            </a:r>
            <a:r>
              <a:rPr lang="pt-BR" dirty="0"/>
              <a:t>p + 2 pontos) todo o trabalho tem que ser praticamente refeito. </a:t>
            </a:r>
            <a:endParaRPr lang="pt-BR" dirty="0" smtClean="0"/>
          </a:p>
          <a:p>
            <a:r>
              <a:rPr lang="pt-BR" dirty="0" smtClean="0"/>
              <a:t>Ideal: uma vez encontrado </a:t>
            </a:r>
            <a:r>
              <a:rPr lang="pt-BR" dirty="0"/>
              <a:t>o </a:t>
            </a:r>
            <a:r>
              <a:rPr lang="pt-BR" dirty="0" smtClean="0"/>
              <a:t>polin</a:t>
            </a:r>
            <a:r>
              <a:rPr lang="pt-BR" dirty="0"/>
              <a:t>ô</a:t>
            </a:r>
            <a:r>
              <a:rPr lang="pt-BR" dirty="0" smtClean="0"/>
              <a:t>mio </a:t>
            </a:r>
            <a:r>
              <a:rPr lang="pt-BR" dirty="0"/>
              <a:t>de grau p, </a:t>
            </a:r>
            <a:r>
              <a:rPr lang="pt-BR" dirty="0" smtClean="0"/>
              <a:t>deve ser possível encontrar </a:t>
            </a:r>
            <a:r>
              <a:rPr lang="pt-BR" dirty="0"/>
              <a:t>o de grau p + 1 apenas </a:t>
            </a:r>
            <a:r>
              <a:rPr lang="pt-BR" dirty="0" smtClean="0"/>
              <a:t>acrescentando-se</a:t>
            </a:r>
            <a:r>
              <a:rPr lang="pt-BR" dirty="0"/>
              <a:t> </a:t>
            </a:r>
            <a:r>
              <a:rPr lang="pt-BR" dirty="0" smtClean="0"/>
              <a:t>mais </a:t>
            </a:r>
            <a:r>
              <a:rPr lang="pt-BR" dirty="0"/>
              <a:t>um termo ao de grau </a:t>
            </a:r>
            <a:r>
              <a:rPr lang="pt-BR" dirty="0" smtClean="0"/>
              <a:t>p [4]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3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Polinômio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Interpolador de Newton</a:t>
            </a:r>
            <a:endParaRPr lang="pt-BR" sz="2900" dirty="0" smtClean="0">
              <a:effectLst/>
            </a:endParaRPr>
          </a:p>
          <a:p>
            <a:r>
              <a:rPr lang="pt-BR" dirty="0" smtClean="0"/>
              <a:t>Mas antes, precisamos apresentar o operador Diferença</a:t>
            </a:r>
          </a:p>
        </p:txBody>
      </p:sp>
    </p:spTree>
    <p:extLst>
      <p:ext uri="{BB962C8B-B14F-4D97-AF65-F5344CB8AC3E}">
        <p14:creationId xmlns:p14="http://schemas.microsoft.com/office/powerpoint/2010/main" val="19578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Polinômio Interpolador de 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pt-BR" dirty="0" smtClean="0"/>
              <a:t>Dado o tabelamento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Definimos o Polinômio Interpolador de Newton por: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Mas quem são?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33" y="2492896"/>
            <a:ext cx="5819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38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02" y="5877272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69" y="5877272"/>
            <a:ext cx="1181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77272"/>
            <a:ext cx="158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9" y="6309320"/>
            <a:ext cx="2343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operador Diferença serve </a:t>
            </a:r>
            <a:r>
              <a:rPr lang="pt-BR" dirty="0" smtClean="0"/>
              <a:t>de base para a definição </a:t>
            </a:r>
            <a:r>
              <a:rPr lang="pt-BR" dirty="0" smtClean="0"/>
              <a:t>dos polinômios </a:t>
            </a:r>
            <a:r>
              <a:rPr lang="pt-BR" dirty="0" smtClean="0"/>
              <a:t>de </a:t>
            </a:r>
            <a:r>
              <a:rPr lang="pt-BR" dirty="0" smtClean="0"/>
              <a:t>Newton e Gregory-Newton</a:t>
            </a:r>
            <a:endParaRPr lang="pt-BR" dirty="0" smtClean="0"/>
          </a:p>
          <a:p>
            <a:r>
              <a:rPr lang="pt-BR" dirty="0" smtClean="0"/>
              <a:t>Temos duas formas mais comuns para a Diferença:</a:t>
            </a:r>
          </a:p>
          <a:p>
            <a:pPr lvl="1"/>
            <a:r>
              <a:rPr lang="pt-BR" dirty="0" smtClean="0"/>
              <a:t>Diferença </a:t>
            </a:r>
            <a:r>
              <a:rPr lang="pt-BR" dirty="0" smtClean="0"/>
              <a:t>Dividida </a:t>
            </a:r>
            <a:endParaRPr lang="pt-BR" dirty="0" smtClean="0"/>
          </a:p>
          <a:p>
            <a:pPr lvl="1"/>
            <a:r>
              <a:rPr lang="pt-BR" dirty="0" smtClean="0"/>
              <a:t>Diferença Simples</a:t>
            </a:r>
          </a:p>
        </p:txBody>
      </p:sp>
    </p:spTree>
    <p:extLst>
      <p:ext uri="{BB962C8B-B14F-4D97-AF65-F5344CB8AC3E}">
        <p14:creationId xmlns:p14="http://schemas.microsoft.com/office/powerpoint/2010/main" val="18266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Diferença Dividida (Definição</a:t>
            </a:r>
            <a:r>
              <a:rPr lang="pt-BR" baseline="0" dirty="0" smtClean="0"/>
              <a:t> 5.2)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5655543"/>
            <a:ext cx="7391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515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2014"/>
            <a:ext cx="424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1" y="3341916"/>
            <a:ext cx="848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8" y="4437112"/>
            <a:ext cx="282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Exemplo 5.3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r>
              <a:rPr lang="pt-BR" dirty="0" smtClean="0"/>
              <a:t>Determine todas as diferenças divididas relativas à</a:t>
            </a:r>
            <a:r>
              <a:rPr lang="pt-BR" baseline="0" dirty="0" smtClean="0"/>
              <a:t> tabela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953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70270"/>
            <a:ext cx="8153400" cy="4495800"/>
          </a:xfrm>
        </p:spPr>
        <p:txBody>
          <a:bodyPr/>
          <a:lstStyle/>
          <a:p>
            <a:r>
              <a:rPr lang="pt-BR" dirty="0" smtClean="0"/>
              <a:t>Solução (cont.):</a:t>
            </a:r>
          </a:p>
          <a:p>
            <a:pPr lvl="1"/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734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1009"/>
            <a:ext cx="1257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9" y="2502421"/>
            <a:ext cx="29241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08" y="2492896"/>
            <a:ext cx="2390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83" y="2510242"/>
            <a:ext cx="1038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" y="3289738"/>
            <a:ext cx="1314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33" y="3213538"/>
            <a:ext cx="2962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28" y="3140968"/>
            <a:ext cx="2286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54" y="3289738"/>
            <a:ext cx="1076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7383"/>
            <a:ext cx="178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4" y="3956525"/>
            <a:ext cx="2876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70" y="3861048"/>
            <a:ext cx="2295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16" y="4075526"/>
            <a:ext cx="1200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5" y="4869160"/>
            <a:ext cx="7800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/>
          <p:cNvCxnSpPr/>
          <p:nvPr/>
        </p:nvCxnSpPr>
        <p:spPr>
          <a:xfrm flipV="1">
            <a:off x="3032622" y="5591348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6020955" y="2584778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561634" y="20965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6716231" y="4030964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743546" y="360541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12992" y="55146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7037253" y="5580447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732606" y="550379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-0,042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7353271" y="267740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7380586" y="225184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8024709" y="4146407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8029654" y="37696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-0,042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4954276" y="5514694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728993" y="54984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9" grpId="0"/>
      <p:bldP spid="31" grpId="0"/>
      <p:bldP spid="3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5301</TotalTime>
  <Words>335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Tema do Office</vt:lpstr>
      <vt:lpstr>Mediano</vt:lpstr>
      <vt:lpstr>Cálculo Numérico</vt:lpstr>
      <vt:lpstr>O que vimos na última aula?</vt:lpstr>
      <vt:lpstr>Incoveniente de Lagrange</vt:lpstr>
      <vt:lpstr>E hoje?</vt:lpstr>
      <vt:lpstr>Polinômio Interpolador de Newton</vt:lpstr>
      <vt:lpstr>Diferença</vt:lpstr>
      <vt:lpstr>Diferença Dividida (Definição 5.2)</vt:lpstr>
      <vt:lpstr>Exemplo 5.3</vt:lpstr>
      <vt:lpstr>Exemplo 5.3</vt:lpstr>
      <vt:lpstr>Polinômio Interpolador de Newton</vt:lpstr>
      <vt:lpstr>Exemplo 5.4</vt:lpstr>
      <vt:lpstr>Exemplo 5.4</vt:lpstr>
      <vt:lpstr>Exemplo 5.4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179</cp:revision>
  <dcterms:created xsi:type="dcterms:W3CDTF">2013-05-23T18:15:36Z</dcterms:created>
  <dcterms:modified xsi:type="dcterms:W3CDTF">2015-06-09T14:45:28Z</dcterms:modified>
</cp:coreProperties>
</file>